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48" r:id="rId2"/>
    <p:sldMasterId id="2147483656" r:id="rId3"/>
    <p:sldMasterId id="2147483660" r:id="rId4"/>
  </p:sldMasterIdLst>
  <p:notesMasterIdLst>
    <p:notesMasterId r:id="rId14"/>
  </p:notesMasterIdLst>
  <p:sldIdLst>
    <p:sldId id="258" r:id="rId5"/>
    <p:sldId id="259" r:id="rId6"/>
    <p:sldId id="261" r:id="rId7"/>
    <p:sldId id="267" r:id="rId8"/>
    <p:sldId id="269" r:id="rId9"/>
    <p:sldId id="270" r:id="rId10"/>
    <p:sldId id="273" r:id="rId11"/>
    <p:sldId id="272" r:id="rId12"/>
    <p:sldId id="266" r:id="rId13"/>
  </p:sldIdLst>
  <p:sldSz cx="12192000" cy="6858000"/>
  <p:notesSz cx="6858000" cy="9144000"/>
  <p:embeddedFontLst>
    <p:embeddedFont>
      <p:font typeface="경기천년제목B Bold" panose="02020803020101020101" pitchFamily="18" charset="-127"/>
      <p:bold r:id="rId15"/>
    </p:embeddedFont>
    <p:embeddedFont>
      <p:font typeface="경기천년제목V Bold" panose="02020803020101020101" pitchFamily="18" charset="-127"/>
      <p:bold r:id="rId16"/>
    </p:embeddedFont>
    <p:embeddedFont>
      <p:font typeface="나눔바른고딕" panose="020B0603020101020101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AB63B-2015-4CFD-BEE8-B802062C9C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mputer-desktop-computer-icon-1294809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40429" y="2413337"/>
            <a:ext cx="79111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소프트웨어 분석 및 설계</a:t>
            </a:r>
            <a:endParaRPr lang="en-US" altLang="ko-KR" sz="6000" spc="300" dirty="0">
              <a:solidFill>
                <a:schemeClr val="accent1">
                  <a:lumMod val="60000"/>
                  <a:lumOff val="40000"/>
                </a:schemeClr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algn="ctr"/>
            <a:r>
              <a:rPr lang="ko-KR" altLang="en-US" sz="60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최종 발표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4917A-33F7-41B5-9715-7CA450618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01808" y="517914"/>
            <a:ext cx="1388382" cy="153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9BA7F-075C-4944-AEE1-08FDB6375502}"/>
              </a:ext>
            </a:extLst>
          </p:cNvPr>
          <p:cNvSpPr txBox="1"/>
          <p:nvPr/>
        </p:nvSpPr>
        <p:spPr>
          <a:xfrm>
            <a:off x="9805266" y="6256057"/>
            <a:ext cx="220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4C3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20180018 </a:t>
            </a:r>
            <a:r>
              <a:rPr lang="ko-KR" altLang="en-US" sz="2000" b="1" dirty="0">
                <a:solidFill>
                  <a:srgbClr val="94C3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강승아</a:t>
            </a:r>
          </a:p>
        </p:txBody>
      </p:sp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94C3BB"/>
                  </a:solidFill>
                  <a:latin typeface="나눔바른고딕" panose="020B060302010102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800" spc="-150" dirty="0">
                <a:solidFill>
                  <a:srgbClr val="94C3BB"/>
                </a:solidFill>
                <a:latin typeface="나눔바른고딕" panose="020B060302010102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777061" y="1862173"/>
            <a:ext cx="74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001. Use-case &amp;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시퀀스 다이어그램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77064" y="2550645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002.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클래스 다이어그램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77061" y="3239117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003.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개발환경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77061" y="392873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004.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70462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695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001. Use-case,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시퀀스 다이어그램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919E9-FCE1-45C4-B247-4BA0B7CB8123}"/>
              </a:ext>
            </a:extLst>
          </p:cNvPr>
          <p:cNvSpPr/>
          <p:nvPr/>
        </p:nvSpPr>
        <p:spPr>
          <a:xfrm>
            <a:off x="419435" y="933086"/>
            <a:ext cx="3235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6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* </a:t>
            </a:r>
            <a:r>
              <a:rPr lang="ko-KR" altLang="en-US" sz="36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신규 주문 받기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BAB23-70A0-4432-86A8-1E63DE96A30E}"/>
              </a:ext>
            </a:extLst>
          </p:cNvPr>
          <p:cNvSpPr txBox="1"/>
          <p:nvPr/>
        </p:nvSpPr>
        <p:spPr>
          <a:xfrm>
            <a:off x="1029049" y="1887523"/>
            <a:ext cx="1013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성공 시나리오 </a:t>
            </a:r>
            <a:r>
              <a:rPr lang="en-US" altLang="ko-KR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: </a:t>
            </a:r>
          </a:p>
          <a:p>
            <a:pPr lvl="0"/>
            <a:r>
              <a: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빈 테이블로 주문을 받는다</a:t>
            </a:r>
            <a:r>
              <a:rPr lang="en-US" altLang="ko-KR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.</a:t>
            </a:r>
          </a:p>
          <a:p>
            <a:pPr lvl="0"/>
            <a:endParaRPr lang="en-US" altLang="ko-KR" sz="24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lvl="0"/>
            <a:r>
              <a:rPr lang="ko-KR" altLang="en-US" sz="24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대안 시나리오 </a:t>
            </a:r>
            <a:r>
              <a:rPr lang="en-US" altLang="ko-KR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: </a:t>
            </a:r>
          </a:p>
          <a:p>
            <a:pPr lvl="0"/>
            <a:r>
              <a: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청소하지 않은 테이블을 치우거나 새 테이블을 추가하거나 </a:t>
            </a:r>
            <a:r>
              <a:rPr lang="ko-KR" altLang="en-US" sz="2400" dirty="0" err="1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테이크아웃을</a:t>
            </a:r>
            <a:r>
              <a: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한다</a:t>
            </a:r>
            <a:endParaRPr lang="en-US" altLang="ko-KR" sz="24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lvl="0"/>
            <a:endParaRPr lang="ko-KR" altLang="en-US" sz="24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0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002.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클래스 다이어그램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EE39D4-82AB-4C7F-8E9D-08CED3AD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6"/>
          <a:stretch/>
        </p:blipFill>
        <p:spPr>
          <a:xfrm>
            <a:off x="1289967" y="865208"/>
            <a:ext cx="9612066" cy="59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9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003.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2A2CA1-EAFA-4C3F-A96B-958EBE206084}"/>
              </a:ext>
            </a:extLst>
          </p:cNvPr>
          <p:cNvSpPr/>
          <p:nvPr/>
        </p:nvSpPr>
        <p:spPr>
          <a:xfrm>
            <a:off x="469962" y="1105287"/>
            <a:ext cx="1141985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4000" dirty="0">
                <a:solidFill>
                  <a:srgbClr val="FF000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JAVA</a:t>
            </a:r>
            <a:r>
              <a:rPr lang="en-US" altLang="ko-KR" sz="40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(Eclipse) </a:t>
            </a:r>
          </a:p>
          <a:p>
            <a:pPr lvl="0"/>
            <a:endParaRPr lang="en-US" altLang="ko-KR" sz="20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571500" lvl="0" indent="-571500">
              <a:buFontTx/>
              <a:buChar char="-"/>
            </a:pP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GUI </a:t>
            </a: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환경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(Graphical User Interface)</a:t>
            </a:r>
          </a:p>
          <a:p>
            <a:pPr marL="571500" lvl="0" indent="-571500">
              <a:buFontTx/>
              <a:buChar char="-"/>
            </a:pP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36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javax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swing, </a:t>
            </a:r>
            <a:r>
              <a:rPr lang="en-US" altLang="ko-KR" sz="36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Windowsbuilder</a:t>
            </a:r>
            <a:endParaRPr lang="en-US" altLang="ko-KR" sz="3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571500" lvl="0" indent="-571500">
              <a:buFontTx/>
              <a:buChar char="-"/>
            </a:pPr>
            <a:r>
              <a:rPr lang="en-US" altLang="ko-KR" sz="36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java.awt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(Ex. Color, Font )</a:t>
            </a:r>
          </a:p>
          <a:p>
            <a:pPr marL="571500" lvl="0" indent="-571500">
              <a:buFontTx/>
              <a:buChar char="-"/>
            </a:pP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import </a:t>
            </a:r>
            <a:r>
              <a:rPr lang="en-US" altLang="ko-KR" sz="36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java.util.Calendar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</a:t>
            </a: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시간 출력</a:t>
            </a:r>
            <a:r>
              <a:rPr lang="en-US" altLang="ko-KR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</a:p>
          <a:p>
            <a:pPr marL="571500" lvl="0" indent="-571500">
              <a:buFontTx/>
              <a:buChar char="-"/>
            </a:pPr>
            <a:endParaRPr lang="en-US" altLang="ko-KR" sz="36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lvl="0"/>
            <a:endParaRPr lang="en-US" altLang="ko-KR" sz="36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571500" lvl="0" indent="-571500">
              <a:buFontTx/>
              <a:buChar char="-"/>
            </a:pPr>
            <a:endParaRPr lang="en-US" altLang="ko-KR" sz="16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lvl="0"/>
            <a:r>
              <a:rPr lang="en-US" altLang="ko-KR" sz="40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6558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004.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39EF1-3FCA-4D7B-B805-96D6373B012E}"/>
              </a:ext>
            </a:extLst>
          </p:cNvPr>
          <p:cNvSpPr txBox="1"/>
          <p:nvPr/>
        </p:nvSpPr>
        <p:spPr>
          <a:xfrm>
            <a:off x="204090" y="723155"/>
            <a:ext cx="1178381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solidFill>
                <a:srgbClr val="0070C0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r>
              <a:rPr lang="en-US" altLang="ko-KR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&lt;</a:t>
            </a:r>
            <a:r>
              <a:rPr lang="ko-KR" altLang="en-US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테이블과 관련된 기능</a:t>
            </a:r>
            <a:r>
              <a:rPr lang="en-US" altLang="ko-KR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&gt;</a:t>
            </a:r>
          </a:p>
          <a:p>
            <a:pPr marL="742950" indent="-742950">
              <a:buAutoNum type="arabicParenR"/>
            </a:pPr>
            <a:endParaRPr lang="en-US" altLang="ko-KR" sz="20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새로운 테이블의 등록이 가능하며 번호가 부여 됨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등록된 전체 테이블의 리스트를 확인 가능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리스트의 각 항목에 해당 테이블의 번호 출력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리스트의 각 항목에 주문된 상품의 종류와 개수의 간략한 표기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특정 테이블 선택 시 상세 리스트 확인 가능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5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신규 주문의 추가를 받을 수 있음</a:t>
            </a:r>
            <a:endParaRPr lang="en-US" altLang="ko-KR" sz="35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endParaRPr lang="ko-KR" altLang="en-US" sz="36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26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004.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39EF1-3FCA-4D7B-B805-96D6373B012E}"/>
              </a:ext>
            </a:extLst>
          </p:cNvPr>
          <p:cNvSpPr txBox="1"/>
          <p:nvPr/>
        </p:nvSpPr>
        <p:spPr>
          <a:xfrm>
            <a:off x="146924" y="723155"/>
            <a:ext cx="1204507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solidFill>
                <a:srgbClr val="0070C0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r>
              <a:rPr lang="en-US" altLang="ko-KR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&lt;</a:t>
            </a:r>
            <a:r>
              <a:rPr lang="ko-KR" altLang="en-US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물품과 관련된 기능</a:t>
            </a:r>
            <a:r>
              <a:rPr lang="en-US" altLang="ko-KR" sz="3600" dirty="0">
                <a:solidFill>
                  <a:srgbClr val="0070C0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&gt;</a:t>
            </a:r>
          </a:p>
          <a:p>
            <a:pPr marL="742950" indent="-742950">
              <a:buAutoNum type="arabicParenR"/>
            </a:pPr>
            <a:endParaRPr lang="en-US" altLang="ko-KR" sz="20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등록된 상품의 종류를 선택해 새로운 상품 선택 가능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음료 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12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개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, 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디저트 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7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개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, 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액세서리 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7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개 등록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테이블을 선택해 배달 가능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테이블 혹은 </a:t>
            </a:r>
            <a:r>
              <a:rPr lang="ko-KR" altLang="en-US" sz="3200" dirty="0" err="1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테이크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아웃이 가능하며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,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가득 찬 경우 </a:t>
            </a:r>
            <a:r>
              <a:rPr lang="ko-KR" altLang="en-US" sz="3200" dirty="0" err="1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테이크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아웃만 가능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테이블 전체 </a:t>
            </a:r>
            <a:r>
              <a:rPr lang="ko-KR" altLang="en-US" sz="3200" dirty="0" err="1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음용률을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확인 가능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테이블 </a:t>
            </a:r>
            <a:r>
              <a:rPr lang="ko-KR" altLang="en-US" sz="3200" dirty="0" err="1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음용률이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0%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일 경우 정리가 가능</a:t>
            </a:r>
            <a:r>
              <a:rPr lang="en-US" altLang="ko-KR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,</a:t>
            </a: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정리가능 테이블은 표시 됨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32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소모 제품의 재고 추가가 가능</a:t>
            </a:r>
            <a:endParaRPr lang="en-US" altLang="ko-KR" sz="32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5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E299F7-339E-40D2-8AC4-701FB2D3A37E}"/>
              </a:ext>
            </a:extLst>
          </p:cNvPr>
          <p:cNvSpPr txBox="1"/>
          <p:nvPr/>
        </p:nvSpPr>
        <p:spPr>
          <a:xfrm>
            <a:off x="146925" y="76824"/>
            <a:ext cx="462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004. 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기능 </a:t>
            </a:r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데모 영상</a:t>
            </a:r>
            <a:r>
              <a:rPr lang="en-US" altLang="ko-KR" sz="3600" dirty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pic>
        <p:nvPicPr>
          <p:cNvPr id="3" name="KakaoTalk_Video_20191211_2345_32_345">
            <a:hlinkClick r:id="" action="ppaction://media"/>
            <a:extLst>
              <a:ext uri="{FF2B5EF4-FFF2-40B4-BE49-F238E27FC236}">
                <a16:creationId xmlns:a16="http://schemas.microsoft.com/office/drawing/2014/main" id="{DDFF08D6-161D-4F92-B96D-E829AB09D6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647" y="824217"/>
            <a:ext cx="9724705" cy="58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8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597" y="3167390"/>
            <a:ext cx="4112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2090" y="2859613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소프트웨어 분석 및 설계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effectLst/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F8ACA6-619A-425E-9FFF-5CEA39990203}"/>
              </a:ext>
            </a:extLst>
          </p:cNvPr>
          <p:cNvSpPr/>
          <p:nvPr/>
        </p:nvSpPr>
        <p:spPr>
          <a:xfrm>
            <a:off x="0" y="0"/>
            <a:ext cx="12192000" cy="207208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F1F403-2C94-424E-93CB-51726BFEA6FF}"/>
              </a:ext>
            </a:extLst>
          </p:cNvPr>
          <p:cNvSpPr/>
          <p:nvPr/>
        </p:nvSpPr>
        <p:spPr>
          <a:xfrm>
            <a:off x="0" y="4785920"/>
            <a:ext cx="12192000" cy="207208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231</Words>
  <Application>Microsoft Office PowerPoint</Application>
  <PresentationFormat>와이드스크린</PresentationFormat>
  <Paragraphs>52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경기천년제목B Bold</vt:lpstr>
      <vt:lpstr>맑은 고딕</vt:lpstr>
      <vt:lpstr>경기천년제목V Bold</vt:lpstr>
      <vt:lpstr>나눔바른고딕</vt:lpstr>
      <vt:lpstr>Arial</vt:lpstr>
      <vt:lpstr>메인 레이아웃_1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승아 강</cp:lastModifiedBy>
  <cp:revision>17</cp:revision>
  <dcterms:created xsi:type="dcterms:W3CDTF">2017-10-13T13:12:51Z</dcterms:created>
  <dcterms:modified xsi:type="dcterms:W3CDTF">2022-03-05T04:25:53Z</dcterms:modified>
</cp:coreProperties>
</file>